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9" r:id="rId4"/>
    <p:sldId id="270" r:id="rId5"/>
    <p:sldId id="266" r:id="rId6"/>
    <p:sldId id="263" r:id="rId7"/>
    <p:sldId id="264" r:id="rId8"/>
    <p:sldId id="257" r:id="rId9"/>
    <p:sldId id="265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75" d="100"/>
          <a:sy n="75" d="100"/>
        </p:scale>
        <p:origin x="31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274341" cy="2677648"/>
          </a:xfrm>
        </p:spPr>
        <p:txBody>
          <a:bodyPr/>
          <a:lstStyle/>
          <a:p>
            <a:r>
              <a:rPr lang="ru-RU" sz="4000" dirty="0"/>
              <a:t>09.02.07</a:t>
            </a:r>
            <a:br>
              <a:rPr lang="ru-RU" sz="4000" dirty="0"/>
            </a:br>
            <a:r>
              <a:rPr lang="ru-RU" sz="4000" dirty="0"/>
              <a:t>Информационные системы и программирование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10666590" cy="861420"/>
          </a:xfrm>
        </p:spPr>
        <p:txBody>
          <a:bodyPr>
            <a:noAutofit/>
          </a:bodyPr>
          <a:lstStyle/>
          <a:p>
            <a:r>
              <a:rPr lang="ru-RU" sz="3600" dirty="0"/>
              <a:t>Московский приборостроительный техникум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38B4EF-224A-4532-9C67-737C75642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919" y="454650"/>
            <a:ext cx="946352" cy="897072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"/>
              </a:schemeClr>
            </a:glow>
            <a:outerShdw blurRad="114300" algn="tl" rotWithShape="0">
              <a:schemeClr val="bg1"/>
            </a:outerShdw>
            <a:reflection endPos="0" dist="508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4C183B-E7E9-4752-B9D4-E4D4F3920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04" y="1351722"/>
            <a:ext cx="3622209" cy="174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55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AB7CD-19C9-45B3-81F3-33181080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22868"/>
            <a:ext cx="11037045" cy="706964"/>
          </a:xfrm>
        </p:spPr>
        <p:txBody>
          <a:bodyPr/>
          <a:lstStyle/>
          <a:p>
            <a:r>
              <a:rPr lang="ru-RU" sz="2800" dirty="0"/>
              <a:t>Матрица сравнения осваиваемых инструментов по специализациям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4A09D2-BDAC-4C61-9418-4C8F8B6E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678816"/>
            <a:ext cx="12103099" cy="37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D2A35-0FE2-4E89-891C-E2280F58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27100"/>
            <a:ext cx="10529046" cy="706964"/>
          </a:xfrm>
        </p:spPr>
        <p:txBody>
          <a:bodyPr/>
          <a:lstStyle/>
          <a:p>
            <a:r>
              <a:rPr lang="ru-RU" sz="2800" dirty="0"/>
              <a:t>Матрица сравнения языков программирования по специализациям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1A1845-1BBA-4DCD-A37B-5627DB3B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040062"/>
            <a:ext cx="112204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4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6A43C-6493-4B7C-8475-B0DF92A0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1037046" cy="706964"/>
          </a:xfrm>
        </p:spPr>
        <p:txBody>
          <a:bodyPr/>
          <a:lstStyle/>
          <a:p>
            <a:r>
              <a:rPr lang="ru-RU" dirty="0"/>
              <a:t>Матрица сравнения изучаемых программных продуктов </a:t>
            </a:r>
            <a:br>
              <a:rPr lang="ru-RU" dirty="0"/>
            </a:br>
            <a:r>
              <a:rPr lang="ru-RU" dirty="0"/>
              <a:t>по специализациям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102BF-7D0D-40CC-9C5A-11310D25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9" y="3213100"/>
            <a:ext cx="11716102" cy="26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471488"/>
            <a:ext cx="5657850" cy="5915025"/>
          </a:xfrm>
        </p:spPr>
        <p:txBody>
          <a:bodyPr/>
          <a:lstStyle/>
          <a:p>
            <a:r>
              <a:rPr lang="ru-RU" sz="1800" dirty="0">
                <a:latin typeface="+mn-lt"/>
              </a:rPr>
              <a:t>Специальность охватывает</a:t>
            </a:r>
            <a:r>
              <a:rPr lang="en-US" sz="1800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достаточно широкий спектр сфер 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профессиональной деятельности, что позволяет получить знания о безопасности</a:t>
            </a:r>
            <a:r>
              <a:rPr lang="en-US" sz="1800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информационных систем, техническом обслуживании и ремонте компьютеров, администрировании сетей, прикладном и системном программировании, WEB-дизайне и графическом моделировании объектов. 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Позволяет получить опыт в разработке и интеграции модулей программного обеспечения, администрировании баз данных, сопровождении программного обеспечения. </a:t>
            </a:r>
            <a:br>
              <a:rPr lang="ru-RU" sz="1800" dirty="0">
                <a:latin typeface="+mn-lt"/>
              </a:rPr>
            </a:br>
            <a:br>
              <a:rPr lang="ru-RU" sz="1800" dirty="0">
                <a:latin typeface="+mn-lt"/>
              </a:rPr>
            </a:br>
            <a:r>
              <a:rPr lang="ru-RU" sz="1800" b="1" dirty="0">
                <a:latin typeface="+mn-lt"/>
              </a:rPr>
              <a:t>Квалификация присваивается в зависимости от выбранной специализации: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15101" y="471488"/>
            <a:ext cx="5676900" cy="591502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Администратор баз данных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Специалист по информационным системам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Программист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Разработчик </a:t>
            </a:r>
            <a:r>
              <a:rPr lang="en-US" dirty="0"/>
              <a:t>WEB </a:t>
            </a:r>
            <a:r>
              <a:rPr lang="ru-RU" dirty="0"/>
              <a:t>и мультимедийных приложений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Специалист по тестированию в области информационных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93865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758750" cy="706964"/>
          </a:xfrm>
        </p:spPr>
        <p:txBody>
          <a:bodyPr/>
          <a:lstStyle/>
          <a:p>
            <a:r>
              <a:rPr lang="ru-RU" sz="2800" dirty="0"/>
              <a:t>Общепрофессиональные дисциплины специальности </a:t>
            </a:r>
            <a:br>
              <a:rPr lang="ru-RU" sz="2400" dirty="0"/>
            </a:br>
            <a:r>
              <a:rPr lang="ru-RU" sz="2800" dirty="0"/>
              <a:t>09.02.07 Информационные системы и программирование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443" y="2271713"/>
            <a:ext cx="11187113" cy="45862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dirty="0"/>
              <a:t>На всех специализациях изучаются одинаковые общепрофессиональные предметы:</a:t>
            </a:r>
          </a:p>
          <a:p>
            <a:r>
              <a:rPr lang="ru-RU" sz="2800" dirty="0"/>
              <a:t>Операционные системы и среды</a:t>
            </a:r>
          </a:p>
          <a:p>
            <a:r>
              <a:rPr lang="ru-RU" sz="2800" dirty="0"/>
              <a:t>Архитектура аппаратных средств </a:t>
            </a:r>
          </a:p>
          <a:p>
            <a:r>
              <a:rPr lang="ru-RU" sz="2800" dirty="0"/>
              <a:t>Информационные технологии</a:t>
            </a:r>
          </a:p>
          <a:p>
            <a:r>
              <a:rPr lang="ru-RU" sz="2800" dirty="0"/>
              <a:t>Основы алгоритмизации и программирования</a:t>
            </a:r>
          </a:p>
          <a:p>
            <a:r>
              <a:rPr lang="ru-RU" sz="2800" dirty="0"/>
              <a:t>Правовое обеспечение профессиональной деятельности</a:t>
            </a:r>
          </a:p>
          <a:p>
            <a:r>
              <a:rPr lang="ru-RU" sz="2800" dirty="0"/>
              <a:t>Безопасность жизнедеятельности </a:t>
            </a:r>
          </a:p>
          <a:p>
            <a:r>
              <a:rPr lang="ru-RU" sz="2800" dirty="0"/>
              <a:t>Экономика отрасли</a:t>
            </a:r>
          </a:p>
          <a:p>
            <a:r>
              <a:rPr lang="ru-RU" sz="2800" dirty="0"/>
              <a:t>Основы проектирования баз данных</a:t>
            </a:r>
          </a:p>
          <a:p>
            <a:r>
              <a:rPr lang="ru-RU" sz="2800" dirty="0"/>
              <a:t>Стандартизация, сертификация и техническое документоведение</a:t>
            </a:r>
          </a:p>
          <a:p>
            <a:r>
              <a:rPr lang="ru-RU" sz="2800" dirty="0"/>
              <a:t>Численные методы </a:t>
            </a:r>
          </a:p>
          <a:p>
            <a:r>
              <a:rPr lang="ru-RU" sz="2800" dirty="0"/>
              <a:t>Компьютерные сети </a:t>
            </a:r>
          </a:p>
          <a:p>
            <a:r>
              <a:rPr lang="ru-RU" sz="2800" dirty="0"/>
              <a:t>Менеджмент в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9900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Специализации специальности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407028" cy="861420"/>
          </a:xfrm>
        </p:spPr>
        <p:txBody>
          <a:bodyPr>
            <a:normAutofit/>
          </a:bodyPr>
          <a:lstStyle/>
          <a:p>
            <a:r>
              <a:rPr lang="ru-RU" sz="2800" b="1" dirty="0"/>
              <a:t>09.02.07 Информационные системы и программирование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1704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Администратор баз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" y="2525487"/>
            <a:ext cx="11488511" cy="412205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На данной специализации обучают технологиям создания, модификации и сопровождения баз данных.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Данное направление позволяет получить профессиональный опыт в работе СУБД </a:t>
            </a:r>
            <a:r>
              <a:rPr lang="en-US" sz="2800" dirty="0">
                <a:solidFill>
                  <a:schemeClr val="tx1"/>
                </a:solidFill>
              </a:rPr>
              <a:t>MS SQL Server</a:t>
            </a:r>
            <a:r>
              <a:rPr lang="ru-RU" sz="2800" dirty="0">
                <a:solidFill>
                  <a:schemeClr val="tx1"/>
                </a:solidFill>
              </a:rPr>
              <a:t> и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MySql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Администраторы баз данных обеспечивает стабильную работу серверов, работают с операционными системами семейства </a:t>
            </a:r>
            <a:r>
              <a:rPr lang="en-US" sz="2800" dirty="0">
                <a:solidFill>
                  <a:schemeClr val="tx1"/>
                </a:solidFill>
              </a:rPr>
              <a:t>Window</a:t>
            </a:r>
            <a:r>
              <a:rPr lang="ru-RU" sz="2800" dirty="0">
                <a:solidFill>
                  <a:schemeClr val="tx1"/>
                </a:solidFill>
              </a:rPr>
              <a:t>, преимущественно </a:t>
            </a:r>
            <a:r>
              <a:rPr lang="en-US" sz="2800" dirty="0">
                <a:solidFill>
                  <a:schemeClr val="tx1"/>
                </a:solidFill>
              </a:rPr>
              <a:t>Windows Server. </a:t>
            </a:r>
            <a:endParaRPr lang="ru-RU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Осуществляют резервное копирование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и восстановление данных после отказа систем.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Получают базовое представление работы с системой «1С: Предприятие».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В качестве базового языка программирования изучают </a:t>
            </a:r>
            <a:r>
              <a:rPr lang="en-US" sz="2800" dirty="0">
                <a:solidFill>
                  <a:schemeClr val="tx1"/>
                </a:solidFill>
              </a:rPr>
              <a:t>C# </a:t>
            </a:r>
            <a:r>
              <a:rPr lang="ru-RU" sz="2800" dirty="0">
                <a:solidFill>
                  <a:schemeClr val="tx1"/>
                </a:solidFill>
              </a:rPr>
              <a:t>в среде </a:t>
            </a:r>
            <a:r>
              <a:rPr lang="en-US" sz="2800" dirty="0">
                <a:solidFill>
                  <a:schemeClr val="tx1"/>
                </a:solidFill>
              </a:rPr>
              <a:t>Visual Studio</a:t>
            </a:r>
            <a:r>
              <a:rPr lang="ru-RU" sz="2800" dirty="0">
                <a:solidFill>
                  <a:schemeClr val="tx1"/>
                </a:solidFill>
              </a:rPr>
              <a:t> и знакомятся с языком программирования </a:t>
            </a:r>
            <a:r>
              <a:rPr lang="en-US" sz="2800" dirty="0">
                <a:solidFill>
                  <a:schemeClr val="tx1"/>
                </a:solidFill>
              </a:rPr>
              <a:t>C++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Создают консольные и оконные приложения под платформу </a:t>
            </a:r>
            <a:r>
              <a:rPr lang="en-US" sz="2800" dirty="0">
                <a:solidFill>
                  <a:schemeClr val="tx1"/>
                </a:solidFill>
              </a:rPr>
              <a:t>Windows.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Администраторы баз дынных свободно ориентируются в </a:t>
            </a:r>
            <a:r>
              <a:rPr lang="en-US" sz="2800" dirty="0">
                <a:solidFill>
                  <a:schemeClr val="tx1"/>
                </a:solidFill>
              </a:rPr>
              <a:t>CASE-</a:t>
            </a:r>
            <a:r>
              <a:rPr lang="ru-RU" sz="2800" dirty="0">
                <a:solidFill>
                  <a:schemeClr val="tx1"/>
                </a:solidFill>
              </a:rPr>
              <a:t>средствах проектирования и документирования баз данных и свободно пишут запросы на языке </a:t>
            </a:r>
            <a:r>
              <a:rPr lang="en-US" sz="2800" dirty="0">
                <a:solidFill>
                  <a:schemeClr val="tx1"/>
                </a:solidFill>
              </a:rPr>
              <a:t>SQL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729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Специалист по информационным системам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443" y="2431370"/>
            <a:ext cx="11187113" cy="37480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Специалисты по информационным системам квалификация являются строителями фундамента баз данных и клиент-серверных приложений. Они уделяют особое внимание механизмам проектирования информационных систем. На данной специализации осваивают язык </a:t>
            </a:r>
            <a:r>
              <a:rPr lang="en-US" sz="2200" dirty="0">
                <a:solidFill>
                  <a:schemeClr val="tx1"/>
                </a:solidFill>
              </a:rPr>
              <a:t>UML</a:t>
            </a:r>
            <a:r>
              <a:rPr lang="ru-RU" sz="2200" dirty="0">
                <a:solidFill>
                  <a:schemeClr val="tx1"/>
                </a:solidFill>
              </a:rPr>
              <a:t> и работают в </a:t>
            </a:r>
            <a:r>
              <a:rPr lang="en-US" sz="2200" dirty="0">
                <a:solidFill>
                  <a:schemeClr val="tx1"/>
                </a:solidFill>
              </a:rPr>
              <a:t>CA Process Modeler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Специалисты по информационным системам осуществляют обеспечение проектной деятельности. Обучаясь на данном направлении можно получить богатый опыт работая системе в </a:t>
            </a:r>
            <a:r>
              <a:rPr lang="en-US" sz="2200" dirty="0">
                <a:solidFill>
                  <a:schemeClr val="tx1"/>
                </a:solidFill>
              </a:rPr>
              <a:t>MS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Project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На данной специализации изучают языки </a:t>
            </a:r>
            <a:r>
              <a:rPr lang="en-US" sz="2200" dirty="0">
                <a:solidFill>
                  <a:schemeClr val="tx1"/>
                </a:solidFill>
              </a:rPr>
              <a:t>SQL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en-US" sz="2200" dirty="0">
                <a:solidFill>
                  <a:schemeClr val="tx1"/>
                </a:solidFill>
              </a:rPr>
              <a:t>PL/</a:t>
            </a:r>
            <a:r>
              <a:rPr lang="en-US" sz="2200" dirty="0" err="1">
                <a:solidFill>
                  <a:schemeClr val="tx1"/>
                </a:solidFill>
              </a:rPr>
              <a:t>SQl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в СУБД, как </a:t>
            </a:r>
            <a:r>
              <a:rPr lang="en-US" sz="2200" dirty="0">
                <a:solidFill>
                  <a:schemeClr val="tx1"/>
                </a:solidFill>
              </a:rPr>
              <a:t>My SQL, MS SQL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en-US" sz="2200" dirty="0">
                <a:solidFill>
                  <a:schemeClr val="tx1"/>
                </a:solidFill>
              </a:rPr>
              <a:t>ORACLE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200" dirty="0">
                <a:solidFill>
                  <a:schemeClr val="tx1"/>
                </a:solidFill>
              </a:rPr>
              <a:t>Специалисты по информационным системам являются высококвалифицированными программистами системы «1С Предприятие». Она разрабатывают клиентские приложения в среде </a:t>
            </a:r>
            <a:r>
              <a:rPr lang="en-US" sz="2200" dirty="0">
                <a:solidFill>
                  <a:schemeClr val="tx1"/>
                </a:solidFill>
              </a:rPr>
              <a:t>Visual Studio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851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17896" cy="706964"/>
          </a:xfrm>
        </p:spPr>
        <p:txBody>
          <a:bodyPr/>
          <a:lstStyle/>
          <a:p>
            <a:r>
              <a:rPr lang="ru-RU" dirty="0"/>
              <a:t>Разработчик </a:t>
            </a:r>
            <a:r>
              <a:rPr lang="en-US" dirty="0"/>
              <a:t>WEB </a:t>
            </a:r>
            <a:r>
              <a:rPr lang="ru-RU" dirty="0"/>
              <a:t>и мультимедийных приложений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443" y="2386013"/>
            <a:ext cx="11187113" cy="37480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Данная квалификация присевается </a:t>
            </a:r>
            <a:r>
              <a:rPr lang="en-US" sz="2200" dirty="0" err="1">
                <a:solidFill>
                  <a:schemeClr val="tx1"/>
                </a:solidFill>
              </a:rPr>
              <a:t>FrontEnd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en-US" sz="2200" dirty="0" err="1">
                <a:solidFill>
                  <a:schemeClr val="tx1"/>
                </a:solidFill>
              </a:rPr>
              <a:t>BackEnd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разработчикам, а именно Веб-дизайнерам и Веб-программистам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На данном направление изучают современные технологии проектирования и создания макетов сайтов.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Изучаются инструменты 3</a:t>
            </a:r>
            <a:r>
              <a:rPr lang="en-US" sz="2200" dirty="0">
                <a:solidFill>
                  <a:schemeClr val="tx1"/>
                </a:solidFill>
              </a:rPr>
              <a:t>D </a:t>
            </a:r>
            <a:r>
              <a:rPr lang="ru-RU" sz="2200" dirty="0">
                <a:solidFill>
                  <a:schemeClr val="tx1"/>
                </a:solidFill>
              </a:rPr>
              <a:t>моделирования. 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Разработчики </a:t>
            </a:r>
            <a:r>
              <a:rPr lang="en-US" sz="2200" dirty="0">
                <a:solidFill>
                  <a:schemeClr val="tx1"/>
                </a:solidFill>
              </a:rPr>
              <a:t>WEB </a:t>
            </a:r>
            <a:r>
              <a:rPr lang="ru-RU" sz="2200" dirty="0">
                <a:solidFill>
                  <a:schemeClr val="tx1"/>
                </a:solidFill>
              </a:rPr>
              <a:t>и мультимедийных приложений получают богаты опыт в реализации адаптивной верстки сайтов под мобильные, планшетный и компьютерные устройства.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На данной специализации изучают языки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  <a:r>
              <a:rPr lang="ru-RU" sz="2200" dirty="0">
                <a:solidFill>
                  <a:schemeClr val="tx1"/>
                </a:solidFill>
              </a:rPr>
              <a:t> как </a:t>
            </a:r>
            <a:r>
              <a:rPr lang="en-US" sz="2200" dirty="0">
                <a:solidFill>
                  <a:schemeClr val="tx1"/>
                </a:solidFill>
              </a:rPr>
              <a:t>HTML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CSS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JavaScript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en-US" sz="2200" dirty="0">
                <a:solidFill>
                  <a:schemeClr val="tx1"/>
                </a:solidFill>
              </a:rPr>
              <a:t>PHP</a:t>
            </a:r>
            <a:r>
              <a:rPr lang="ru-RU" sz="2200" dirty="0">
                <a:solidFill>
                  <a:schemeClr val="tx1"/>
                </a:solidFill>
              </a:rPr>
              <a:t>, включая различные популярные фреймворки и </a:t>
            </a:r>
            <a:r>
              <a:rPr lang="en-US" sz="2200" dirty="0">
                <a:solidFill>
                  <a:schemeClr val="tx1"/>
                </a:solidFill>
              </a:rPr>
              <a:t>CMS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Данная специализация позволяет стать профессиональным программистом для создания </a:t>
            </a:r>
            <a:r>
              <a:rPr lang="en-US" sz="2200" dirty="0">
                <a:solidFill>
                  <a:schemeClr val="tx1"/>
                </a:solidFill>
              </a:rPr>
              <a:t>WEB</a:t>
            </a:r>
            <a:r>
              <a:rPr lang="ru-RU" sz="2200" dirty="0">
                <a:solidFill>
                  <a:schemeClr val="tx1"/>
                </a:solidFill>
              </a:rPr>
              <a:t>-приложений, корпоративных сайтов и Интернет-магазинов.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6769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Программист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443" y="2424113"/>
            <a:ext cx="11187113" cy="37480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Данная специализация осуществляет подготовку классических разработчиков программного обеспечения. На данном направлении изучают различные языки программирования для создания </a:t>
            </a:r>
            <a:r>
              <a:rPr lang="en-US" sz="2200" dirty="0">
                <a:solidFill>
                  <a:schemeClr val="tx1"/>
                </a:solidFill>
              </a:rPr>
              <a:t>IT</a:t>
            </a:r>
            <a:r>
              <a:rPr lang="ru-RU" sz="2200" dirty="0">
                <a:solidFill>
                  <a:schemeClr val="tx1"/>
                </a:solidFill>
              </a:rPr>
              <a:t>-решений под операционные системы </a:t>
            </a:r>
            <a:r>
              <a:rPr lang="en-US" sz="2200" dirty="0">
                <a:solidFill>
                  <a:schemeClr val="tx1"/>
                </a:solidFill>
              </a:rPr>
              <a:t>Window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en-US" sz="2200" dirty="0">
                <a:solidFill>
                  <a:schemeClr val="tx1"/>
                </a:solidFill>
              </a:rPr>
              <a:t>Linux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В процессе обучения изучаются языки программирования, как </a:t>
            </a:r>
            <a:r>
              <a:rPr lang="en-US" sz="2200" dirty="0">
                <a:solidFill>
                  <a:schemeClr val="tx1"/>
                </a:solidFill>
              </a:rPr>
              <a:t>C++, C#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en-US" sz="2200" dirty="0">
                <a:solidFill>
                  <a:schemeClr val="tx1"/>
                </a:solidFill>
              </a:rPr>
              <a:t>Java </a:t>
            </a:r>
            <a:r>
              <a:rPr lang="ru-RU" sz="2200" dirty="0">
                <a:solidFill>
                  <a:schemeClr val="tx1"/>
                </a:solidFill>
              </a:rPr>
              <a:t>для разработки консольных и оконных приложений. В качестве инструментов рассматриваются среды </a:t>
            </a:r>
            <a:r>
              <a:rPr lang="en-US" sz="2200" dirty="0">
                <a:solidFill>
                  <a:schemeClr val="tx1"/>
                </a:solidFill>
              </a:rPr>
              <a:t>Visual Studio </a:t>
            </a:r>
            <a:r>
              <a:rPr lang="ru-RU" sz="2200" dirty="0">
                <a:solidFill>
                  <a:schemeClr val="tx1"/>
                </a:solidFill>
              </a:rPr>
              <a:t>и</a:t>
            </a:r>
            <a:r>
              <a:rPr lang="en-US" sz="2200" dirty="0">
                <a:solidFill>
                  <a:schemeClr val="tx1"/>
                </a:solidFill>
              </a:rPr>
              <a:t> IntelliJ Idea</a:t>
            </a:r>
            <a:r>
              <a:rPr lang="ru-RU" sz="2200" dirty="0">
                <a:solidFill>
                  <a:schemeClr val="tx1"/>
                </a:solidFill>
              </a:rPr>
              <a:t>. Программисты разрабатываю пользовательские библиотеки. 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Осуществляют разработку мобильных и планшетных приложений под </a:t>
            </a:r>
            <a:r>
              <a:rPr lang="en-US" sz="2200" dirty="0">
                <a:solidFill>
                  <a:schemeClr val="tx1"/>
                </a:solidFill>
              </a:rPr>
              <a:t>Android </a:t>
            </a:r>
            <a:r>
              <a:rPr lang="ru-RU" sz="2200" dirty="0">
                <a:solidFill>
                  <a:schemeClr val="tx1"/>
                </a:solidFill>
              </a:rPr>
              <a:t>или </a:t>
            </a:r>
            <a:r>
              <a:rPr lang="en-US" sz="2200" dirty="0">
                <a:solidFill>
                  <a:schemeClr val="tx1"/>
                </a:solidFill>
              </a:rPr>
              <a:t>IOS</a:t>
            </a:r>
            <a:r>
              <a:rPr lang="ru-RU" sz="2200" dirty="0">
                <a:solidFill>
                  <a:schemeClr val="tx1"/>
                </a:solidFill>
              </a:rPr>
              <a:t> используя технологии </a:t>
            </a:r>
            <a:r>
              <a:rPr lang="en-US" sz="2200" dirty="0" err="1">
                <a:solidFill>
                  <a:schemeClr val="tx1"/>
                </a:solidFill>
              </a:rPr>
              <a:t>Xamarine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en-US" sz="2200" dirty="0">
                <a:solidFill>
                  <a:schemeClr val="tx1"/>
                </a:solidFill>
              </a:rPr>
              <a:t>Android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Studio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Занимаются системным программированием плат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на примере </a:t>
            </a:r>
            <a:r>
              <a:rPr lang="en-US" sz="2200" dirty="0">
                <a:solidFill>
                  <a:schemeClr val="tx1"/>
                </a:solidFill>
              </a:rPr>
              <a:t>Arduino</a:t>
            </a:r>
            <a:r>
              <a:rPr lang="ru-RU" sz="2200" dirty="0">
                <a:solidFill>
                  <a:schemeClr val="tx1"/>
                </a:solidFill>
              </a:rPr>
              <a:t>. Работают с СУБД </a:t>
            </a:r>
            <a:r>
              <a:rPr lang="en-US" sz="2200" dirty="0">
                <a:solidFill>
                  <a:schemeClr val="tx1"/>
                </a:solidFill>
              </a:rPr>
              <a:t>MS, </a:t>
            </a:r>
            <a:r>
              <a:rPr lang="en-US" sz="2200" dirty="0" err="1">
                <a:solidFill>
                  <a:schemeClr val="tx1"/>
                </a:solidFill>
              </a:rPr>
              <a:t>MySql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en-US" sz="2200" dirty="0" err="1">
                <a:solidFill>
                  <a:schemeClr val="tx1"/>
                </a:solidFill>
              </a:rPr>
              <a:t>PostGre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Разрабатывают </a:t>
            </a:r>
            <a:r>
              <a:rPr lang="en-US" sz="2200" dirty="0">
                <a:solidFill>
                  <a:schemeClr val="tx1"/>
                </a:solidFill>
              </a:rPr>
              <a:t>3D </a:t>
            </a:r>
            <a:r>
              <a:rPr lang="ru-RU" sz="2200" dirty="0">
                <a:solidFill>
                  <a:schemeClr val="tx1"/>
                </a:solidFill>
              </a:rPr>
              <a:t>игровые приложения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на движке </a:t>
            </a:r>
            <a:r>
              <a:rPr lang="en-US" sz="2200" dirty="0">
                <a:solidFill>
                  <a:schemeClr val="tx1"/>
                </a:solidFill>
              </a:rPr>
              <a:t>Unity </a:t>
            </a:r>
            <a:r>
              <a:rPr lang="ru-RU" sz="2200" dirty="0">
                <a:solidFill>
                  <a:schemeClr val="tx1"/>
                </a:solidFill>
              </a:rPr>
              <a:t>и языке </a:t>
            </a:r>
            <a:r>
              <a:rPr lang="en-US" sz="2200" dirty="0">
                <a:solidFill>
                  <a:schemeClr val="tx1"/>
                </a:solidFill>
              </a:rPr>
              <a:t>C#.</a:t>
            </a:r>
            <a:endParaRPr lang="ru-RU" sz="2200" dirty="0">
              <a:solidFill>
                <a:schemeClr val="tx1"/>
              </a:solidFill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3460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517934" cy="706964"/>
          </a:xfrm>
        </p:spPr>
        <p:txBody>
          <a:bodyPr/>
          <a:lstStyle/>
          <a:p>
            <a:r>
              <a:rPr lang="ru-RU" dirty="0"/>
              <a:t>Специалист по тестированию в области </a:t>
            </a:r>
            <a:r>
              <a:rPr lang="en-US" dirty="0"/>
              <a:t>IT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443" y="2436813"/>
            <a:ext cx="11187113" cy="37480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Данная специализация осуществляет подготовку специалистов для обеспечения качества программных продуктов. Тестировщики тесно работают с программистами и их задача искать ошибки, отказы и дефекты в приложениях. Они осуществляют валидацию и верификацию программных продуктов.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Учатся разработке программных средств, как и программисты, но их задача писать автоматизированные тесты для проверки работоспособности программ.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Не зная программирования не </a:t>
            </a:r>
            <a:r>
              <a:rPr lang="en-US" sz="2200" dirty="0">
                <a:solidFill>
                  <a:schemeClr val="tx1"/>
                </a:solidFill>
              </a:rPr>
              <a:t>Unit</a:t>
            </a:r>
            <a:r>
              <a:rPr lang="ru-RU" sz="2200" dirty="0">
                <a:solidFill>
                  <a:schemeClr val="tx1"/>
                </a:solidFill>
              </a:rPr>
              <a:t>, не </a:t>
            </a:r>
            <a:r>
              <a:rPr lang="en-US" sz="2200" dirty="0">
                <a:solidFill>
                  <a:schemeClr val="tx1"/>
                </a:solidFill>
              </a:rPr>
              <a:t>UI </a:t>
            </a:r>
            <a:r>
              <a:rPr lang="ru-RU" sz="2200" dirty="0">
                <a:solidFill>
                  <a:schemeClr val="tx1"/>
                </a:solidFill>
              </a:rPr>
              <a:t>тесты написать невозможно. Специалисты по тестированию осваивают подход </a:t>
            </a:r>
            <a:r>
              <a:rPr lang="en-US" sz="2200" dirty="0">
                <a:solidFill>
                  <a:schemeClr val="tx1"/>
                </a:solidFill>
              </a:rPr>
              <a:t>Test-Driven Development</a:t>
            </a:r>
            <a:r>
              <a:rPr lang="ru-RU" sz="2200" dirty="0">
                <a:solidFill>
                  <a:schemeClr val="tx1"/>
                </a:solidFill>
              </a:rPr>
              <a:t>, программирование через тестирование.</a:t>
            </a:r>
          </a:p>
          <a:p>
            <a:pPr marL="0" lv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На данном направлении обучают создавать сценария тестов и проводить тестовые испытания используя современные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1857660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Другая 5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311631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ругая 1">
      <a:majorFont>
        <a:latin typeface="Akrobat Bold"/>
        <a:ea typeface=""/>
        <a:cs typeface=""/>
      </a:majorFont>
      <a:minorFont>
        <a:latin typeface="Akrobat"/>
        <a:ea typeface=""/>
        <a:cs typeface="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1966</TotalTime>
  <Words>638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Akrobat</vt:lpstr>
      <vt:lpstr>Akrobat Bold</vt:lpstr>
      <vt:lpstr>Arial</vt:lpstr>
      <vt:lpstr>Wingdings</vt:lpstr>
      <vt:lpstr>Wingdings 3</vt:lpstr>
      <vt:lpstr>Совет директоров</vt:lpstr>
      <vt:lpstr>09.02.07 Информационные системы и программирование</vt:lpstr>
      <vt:lpstr>Специальность охватывает достаточно широкий спектр сфер  профессиональной деятельности, что позволяет получить знания о безопасности информационных систем, техническом обслуживании и ремонте компьютеров, администрировании сетей, прикладном и системном программировании, WEB-дизайне и графическом моделировании объектов.  Позволяет получить опыт в разработке и интеграции модулей программного обеспечения, администрировании баз данных, сопровождении программного обеспечения.   Квалификация присваивается в зависимости от выбранной специализации:</vt:lpstr>
      <vt:lpstr>Общепрофессиональные дисциплины специальности  09.02.07 Информационные системы и программирование</vt:lpstr>
      <vt:lpstr>Специализации специальности </vt:lpstr>
      <vt:lpstr>Администратор баз данных</vt:lpstr>
      <vt:lpstr>Специалист по информационным системам</vt:lpstr>
      <vt:lpstr>Разработчик WEB и мультимедийных приложений</vt:lpstr>
      <vt:lpstr>Программист</vt:lpstr>
      <vt:lpstr>Специалист по тестированию в области IT</vt:lpstr>
      <vt:lpstr>Матрица сравнения осваиваемых инструментов по специализациям</vt:lpstr>
      <vt:lpstr>Матрица сравнения языков программирования по специализациям</vt:lpstr>
      <vt:lpstr>Матрица сравнения изучаемых программных продуктов  по специализациям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системы и программирование</dc:title>
  <dc:creator>Andrey Shimbirev</dc:creator>
  <cp:lastModifiedBy>Андрей</cp:lastModifiedBy>
  <cp:revision>23</cp:revision>
  <dcterms:created xsi:type="dcterms:W3CDTF">2019-01-20T10:22:01Z</dcterms:created>
  <dcterms:modified xsi:type="dcterms:W3CDTF">2019-01-22T21:55:29Z</dcterms:modified>
</cp:coreProperties>
</file>